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62" r:id="rId2"/>
    <p:sldId id="263" r:id="rId3"/>
    <p:sldId id="261" r:id="rId4"/>
    <p:sldId id="258" r:id="rId5"/>
    <p:sldId id="256" r:id="rId6"/>
    <p:sldId id="25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400" autoAdjust="0"/>
  </p:normalViewPr>
  <p:slideViewPr>
    <p:cSldViewPr snapToGrid="0">
      <p:cViewPr varScale="1">
        <p:scale>
          <a:sx n="86" d="100"/>
          <a:sy n="86" d="100"/>
        </p:scale>
        <p:origin x="-96" y="-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0F9E6-5F7C-415C-96E4-B66B5EAB87EC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7A44C-D3D8-456D-BB04-FC91A162B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837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7A44C-D3D8-456D-BB04-FC91A162B2D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6380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Проблемы</a:t>
            </a:r>
            <a:r>
              <a:rPr lang="ru-RU" baseline="0" dirty="0" smtClean="0"/>
              <a:t> и более</a:t>
            </a:r>
            <a:r>
              <a:rPr lang="ru-RU" dirty="0" smtClean="0"/>
              <a:t> подробная</a:t>
            </a:r>
            <a:r>
              <a:rPr lang="ru-RU" baseline="0" dirty="0" smtClean="0"/>
              <a:t> информация</a:t>
            </a:r>
            <a:r>
              <a:rPr lang="ru-RU" dirty="0" smtClean="0"/>
              <a:t> - на бум.</a:t>
            </a:r>
            <a:r>
              <a:rPr lang="ru-RU" baseline="0" dirty="0" smtClean="0"/>
              <a:t> носителе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7A44C-D3D8-456D-BB04-FC91A162B2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6380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Материалы – на</a:t>
            </a:r>
            <a:r>
              <a:rPr lang="ru-RU" baseline="0" dirty="0" smtClean="0"/>
              <a:t> бум. носителе от Роговой А.А.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7A44C-D3D8-456D-BB04-FC91A162B2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6380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Свободные</a:t>
            </a:r>
            <a:r>
              <a:rPr lang="ru-RU" baseline="0" dirty="0" smtClean="0"/>
              <a:t> и</a:t>
            </a:r>
            <a:r>
              <a:rPr lang="ru-RU" dirty="0" smtClean="0"/>
              <a:t>нвестиционные площадки на</a:t>
            </a:r>
            <a:r>
              <a:rPr lang="ru-RU" baseline="0" dirty="0" smtClean="0"/>
              <a:t> территории МО ГО «Сыктывкар» размещены на сайте администрации МО ГО «Сыктывкар»</a:t>
            </a:r>
          </a:p>
          <a:p>
            <a:r>
              <a:rPr lang="ru-RU" baseline="0" dirty="0" smtClean="0"/>
              <a:t>Пока размещены 2 инвест площадки, работа по насыщению инвестиционного паспорта (или карты) города продолжается. Подробные паспорта – на сайте администрации – адрес на слайде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sng" dirty="0" smtClean="0">
                <a:solidFill>
                  <a:srgbClr val="0070C0"/>
                </a:solidFill>
              </a:rPr>
              <a:t>1. Земельный участок г. Сыктывкара, ул. Вторая Промышленная, 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Земельный участок г. Сыктывкара, между ул. Лесопарковой и ж/д веткой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i="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7A44C-D3D8-456D-BB04-FC91A162B2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6380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u="sng" dirty="0" smtClean="0">
                <a:solidFill>
                  <a:srgbClr val="0070C0"/>
                </a:solidFill>
              </a:rPr>
              <a:t>Земельный участок г. Сыктывкара, ул. Вторая Промышленная, 74</a:t>
            </a:r>
            <a:endParaRPr lang="ru-RU" sz="1200" b="1" i="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Зона предназначена для размещения производственно-коммунальных объектов IV — V класса санитарной классификации и ниже, иных объектов, в соответствии с нижеприведенными видами использования недвижимости.</a:t>
            </a:r>
          </a:p>
          <a:p>
            <a:r>
              <a:rPr lang="ru-RU" sz="10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Основные виды разрешенного использования</a:t>
            </a:r>
            <a:endParaRPr lang="ru-RU" sz="10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Предприятия IV — V класса вредности по классификации СанПиН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Склады и оптовые базы IV — V класса вредности по классификации СанПиН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Лесопарки (лесные массивы)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Озеленение специального назначения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Пункты первой медицинской помощи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Жилищно-эксплуатационные службы: РЭУ, ПРЭО, аварийные службы без ремонтных мастерских и гаражей и с ремонтными мастерскими и гаражами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Бани, сауны, химчистки, парикмахерские, прачечные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Ветеринарные поликлиники и станции с содержанием животных и без содержания животных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Отделения милиции, государственной инспекции безопасности дорожного движения, пожарной охраны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Опорные пункты охраны общественного порядка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Бизнес-центры, офисные центры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Отделения связи, почтовые отделения, телефонные и телеграфные пункты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Научно-исследовательские, проектные, конструкторские организации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Научные и опытные станции, метеорологические станции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Электростанции, ТЭЦ, котельные и газораспределительные станции большой мощности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Газохранилища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АТС, районные узлы связи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КНС, распределительные подстанции, газораспределительные подстанции, котельные небольшой мощности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Водопроводные станции (водозаборные и очистные сооружения) и подстанции(насосные станции с резервуарами чистой воды), водозаборные скважины</a:t>
            </a:r>
          </a:p>
          <a:p>
            <a:r>
              <a:rPr lang="ru-RU" sz="1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Повысительные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водопроводные насосные станции, водонапорные башни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Локальные канализационные очистные сооружения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Локальные очистные сооружения поверхностного стока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Передающие и принимающие станции радио- и телевещания, связи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Технические зоны: линии электропередачи, трубопроводы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Отдельно стоящие гаражи (до 3 машино-мест)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Гаражные кооперативы, стоянки с гаражами боксового типа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Многоэтажные и подземные гаражи и стоянки (до 300 машино-мест)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Парки подвижного состава, депо, автобазы, гаражи грузового и </a:t>
            </a:r>
            <a:r>
              <a:rPr lang="ru-RU" sz="1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специальноготранспорта</a:t>
            </a:r>
            <a:endParaRPr lang="ru-RU" sz="10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Стоянки открытого типа индивидуального легкового автотранспорта до100 машино-мест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Стоянки открытого типа индивидуального легкового автотранспорта от 100 до300 машино-мест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Стоянки городского транспорта (ведомственного, экскурсионного, такси)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Стоянки внешнего транспорта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Мастерские автосервиса, станции технического обслуживания, автомобильные мойки, автосалоны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АЗС (бензиновые)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АЗС (газовые и многотопливные)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Речные станции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Вертолетные площадки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Разворотные площадки (кольцо) городского пассажирского транспорта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Перегрузочные комплексы внешнего автомобильного транспорта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Питомники и оранжереи садово-паркового хозяйства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Питомники и оранжереи садово-паркового хозяйства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Лесопитомники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Мусороперерабатывающие комплексы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Пункты утилизации снега, </a:t>
            </a:r>
            <a:r>
              <a:rPr lang="ru-RU" sz="1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снегосвалки</a:t>
            </a:r>
            <a:endParaRPr lang="ru-RU" sz="10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Антенны сотовой, радиорелейной и спутниковой связи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Объекты инженерной защиты населения от ЧС</a:t>
            </a:r>
          </a:p>
          <a:p>
            <a:r>
              <a:rPr lang="ru-RU" sz="10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Условно разрешенные виды использования</a:t>
            </a:r>
            <a:endParaRPr lang="ru-RU" sz="10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Спортивные комплексы со специальными требованиями к размещения (автодромы, вело и мототреки, стрельбища, конно-спортивные клубы, манежи для верховой езды, ипподромы, школы и клубы служебного собаководства)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Животноводство (животноводческие комплексы, ветеринарные сельскохозяйственные станции, птицефабрики)</a:t>
            </a:r>
          </a:p>
          <a:p>
            <a:r>
              <a:rPr lang="ru-RU" sz="10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Вспомогательные виды разрешенного использования</a:t>
            </a:r>
            <a:endParaRPr lang="ru-RU" sz="10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Объекты, технологически связанные с назначением основного разрешенного вида использования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Здания управления, конструкторские бюро, учебные заведения, поликлиники, магазины, научно-исследовательских лаборатории, связанные с </a:t>
            </a:r>
            <a:r>
              <a:rPr lang="ru-RU" sz="1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обслуживаниемпредприятий</a:t>
            </a:r>
            <a:endParaRPr lang="ru-RU" sz="10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Автостоянки для временного хранения индивидуальных легковых автомобилей открытые, подземные и полуподземные, многоэтажные, встроенные или встроенно-пристроенные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Погрузо-разгрузочные площадки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Объекты пожарной охраны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7A44C-D3D8-456D-BB04-FC91A162B2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5274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Земельный участок г. Сыктывкара, между ул. Лесопарковой и ж/д веткой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Зона предназначена для размещения производственно-коммунальных объектов IV — V класса санитарной классификации и ниже, иных объектов, в соответствии с нижеприведенными видами использования недвижимости.</a:t>
            </a:r>
          </a:p>
          <a:p>
            <a:r>
              <a:rPr lang="ru-RU" sz="10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Основные виды разрешенного использования</a:t>
            </a:r>
            <a:endParaRPr lang="ru-RU" sz="10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Предприятия IV — V класса вредности по классификации СанПиН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Склады и оптовые базы IV — V класса вредности по классификации СанПиН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Лесопарки (лесные массивы)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Озеленение специального назначения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Пункты первой медицинской помощи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Жилищно-эксплуатационные службы: РЭУ, ПРЭО, аварийные службы без ремонтных мастерских и гаражей и с ремонтными мастерскими и гаражами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Бани, сауны, химчистки, парикмахерские, прачечные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Ветеринарные поликлиники и станции с содержанием животных и без содержания животных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Отделения милиции, государственной инспекции безопасности дорожного движения, пожарной охраны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Опорные пункты охраны общественного порядка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Бизнес-центры, офисные центры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Отделения связи, почтовые отделения, телефонные и телеграфные пункты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Научно-исследовательские, проектные, конструкторские организации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Научные и опытные станции, метеорологические станции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Электростанции, ТЭЦ, котельные и газораспределительные станции большой мощности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Газохранилища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АТС, районные узлы связи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КНС, распределительные подстанции, газораспределительные подстанции, котельные небольшой мощности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Водопроводные станции (водозаборные и очистные сооружения) и подстанции(насосные станции с резервуарами чистой воды), водозаборные скважины</a:t>
            </a:r>
          </a:p>
          <a:p>
            <a:r>
              <a:rPr lang="ru-RU" sz="1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Повысительные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водопроводные насосные станции, водонапорные башни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Локальные канализационные очистные сооружения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Локальные очистные сооружения поверхностного стока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Передающие и принимающие станции радио- и телевещания, связи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Технические зоны: линии электропередачи, трубопроводы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Отдельно стоящие гаражи (до 3 машино-мест)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Гаражные кооперативы, стоянки с гаражами боксового типа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Многоэтажные и подземные гаражи и стоянки (до 300 машино-мест)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Парки подвижного состава, депо, автобазы, гаражи грузового и </a:t>
            </a:r>
            <a:r>
              <a:rPr lang="ru-RU" sz="1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специальноготранспорта</a:t>
            </a:r>
            <a:endParaRPr lang="ru-RU" sz="10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Стоянки открытого типа индивидуального легкового автотранспорта до100 машино-мест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Стоянки открытого типа индивидуального легкового автотранспорта от 100 до300 машино-мест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Стоянки городского транспорта (ведомственного, экскурсионного, такси)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Стоянки внешнего транспорта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Мастерские автосервиса, станции технического обслуживания, автомобильные мойки, автосалоны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АЗС (бензиновые)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АЗС (газовые и многотопливные)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Речные станции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Вертолетные площадки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Разворотные площадки (кольцо) городского пассажирского транспорта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Перегрузочные комплексы внешнего автомобильного транспорта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Питомники и оранжереи садово-паркового хозяйства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Питомники и оранжереи садово-паркового хозяйства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Лесопитомники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Мусороперерабатывающие комплексы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Пункты утилизации снега, </a:t>
            </a:r>
            <a:r>
              <a:rPr lang="ru-RU" sz="1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снегосвалки</a:t>
            </a:r>
            <a:endParaRPr lang="ru-RU" sz="10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Антенны сотовой, радиорелейной и спутниковой связи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Объекты инженерной защиты населения от ЧС</a:t>
            </a:r>
          </a:p>
          <a:p>
            <a:r>
              <a:rPr lang="ru-RU" sz="10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Условно разрешенные виды использования</a:t>
            </a:r>
            <a:endParaRPr lang="ru-RU" sz="10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Спортивные комплексы со специальными требованиями к размещения (автодромы, вело и мототреки, стрельбища, конно-спортивные клубы, манежи для верховой езды, ипподромы, школы и клубы служебного собаководства)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Животноводство (животноводческие комплексы, ветеринарные сельскохозяйственные станции, птицефабрики)</a:t>
            </a:r>
          </a:p>
          <a:p>
            <a:r>
              <a:rPr lang="ru-RU" sz="10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Вспомогательные виды разрешенного использования</a:t>
            </a:r>
            <a:endParaRPr lang="ru-RU" sz="10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Объекты, технологически связанные с назначением основного разрешенного вида использования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Здания управления, конструкторские бюро, учебные заведения, поликлиники, магазины, научно-исследовательских лаборатории, связанные с </a:t>
            </a:r>
            <a:r>
              <a:rPr lang="ru-RU" sz="1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обслуживаниемпредприятий</a:t>
            </a:r>
            <a:endParaRPr lang="ru-RU" sz="10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Автостоянки для временного хранения индивидуальных легковых автомобилей открытые, подземные и полуподземные, многоэтажные, встроенные или встроенно-пристроенные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Погрузо-разгрузочные площадки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Объекты пожарной охраны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7A44C-D3D8-456D-BB04-FC91A162B2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6294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384" y="117474"/>
            <a:ext cx="10348111" cy="147593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B0F0"/>
                </a:solidFill>
              </a:rPr>
              <a:t>Инвестиционные проекты, </a:t>
            </a:r>
            <a:br>
              <a:rPr lang="ru-RU" sz="3600" dirty="0" smtClean="0">
                <a:solidFill>
                  <a:srgbClr val="00B0F0"/>
                </a:solidFill>
              </a:rPr>
            </a:br>
            <a:r>
              <a:rPr lang="ru-RU" sz="3600" dirty="0" smtClean="0">
                <a:solidFill>
                  <a:srgbClr val="00B0F0"/>
                </a:solidFill>
              </a:rPr>
              <a:t>финансируемые за счет бюджетных средств </a:t>
            </a:r>
            <a:br>
              <a:rPr lang="ru-RU" sz="3600" dirty="0" smtClean="0">
                <a:solidFill>
                  <a:srgbClr val="00B0F0"/>
                </a:solidFill>
              </a:rPr>
            </a:br>
            <a:r>
              <a:rPr lang="ru-RU" sz="2000" dirty="0" smtClean="0">
                <a:solidFill>
                  <a:srgbClr val="00B0F0"/>
                </a:solidFill>
              </a:rPr>
              <a:t>(бюджет МО </a:t>
            </a:r>
            <a:r>
              <a:rPr lang="ru-RU" sz="2000" dirty="0">
                <a:solidFill>
                  <a:srgbClr val="00B0F0"/>
                </a:solidFill>
              </a:rPr>
              <a:t>ГО «Сыктывкар</a:t>
            </a:r>
            <a:r>
              <a:rPr lang="ru-RU" sz="2000" dirty="0" smtClean="0">
                <a:solidFill>
                  <a:srgbClr val="00B0F0"/>
                </a:solidFill>
              </a:rPr>
              <a:t>» 2016-2018)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7475"/>
            <a:ext cx="4619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9913" y="118844"/>
            <a:ext cx="1993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latin typeface="Tahoma" pitchFamily="34" charset="0"/>
              </a:rPr>
              <a:t>Администрация муниципального образования городского округа СЫКТЫВКАР</a:t>
            </a:r>
            <a:endParaRPr lang="ru-RU" altLang="ru-RU" sz="1000" b="1" dirty="0">
              <a:latin typeface="Arial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44444" y="1665838"/>
            <a:ext cx="11434526" cy="4979405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38 проектов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2016 - 591 196,5 тыс.руб.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2017 – 211 403,4 тыс.руб.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2018 – 137 615,2 тыс.руб.</a:t>
            </a:r>
          </a:p>
          <a:p>
            <a:pPr algn="ctr"/>
            <a:endParaRPr lang="ru-RU" sz="300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2800" u="sng" dirty="0" smtClean="0">
                <a:solidFill>
                  <a:schemeClr val="tx1"/>
                </a:solidFill>
              </a:rPr>
              <a:t>из них крупные проекты: </a:t>
            </a:r>
          </a:p>
          <a:p>
            <a:pPr marL="571500" indent="-571500" algn="ctr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жилые дома на ул.Тентюковской</a:t>
            </a:r>
          </a:p>
          <a:p>
            <a:pPr marL="571500" indent="-571500" algn="ctr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</a:rPr>
              <a:t>м</a:t>
            </a:r>
            <a:r>
              <a:rPr lang="ru-RU" sz="2800" dirty="0" smtClean="0">
                <a:solidFill>
                  <a:schemeClr val="tx1"/>
                </a:solidFill>
              </a:rPr>
              <a:t>ост через р.Човью</a:t>
            </a:r>
          </a:p>
          <a:p>
            <a:pPr marL="571500" indent="-571500" algn="ctr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</a:rPr>
              <a:t>берегоукрепительные и противооползневые работы, р.Сысола</a:t>
            </a:r>
          </a:p>
          <a:p>
            <a:pPr marL="571500" indent="-571500" algn="ctr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</a:rPr>
              <a:t>к</a:t>
            </a:r>
            <a:r>
              <a:rPr lang="ru-RU" sz="2800" dirty="0" smtClean="0">
                <a:solidFill>
                  <a:schemeClr val="tx1"/>
                </a:solidFill>
              </a:rPr>
              <a:t>рытый каток с искусственным льдом, Эжва</a:t>
            </a:r>
          </a:p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176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3698" y="117473"/>
            <a:ext cx="10465805" cy="1475937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B0F0"/>
                </a:solidFill>
              </a:rPr>
              <a:t>Потребности муниципальных организаций </a:t>
            </a:r>
            <a:br>
              <a:rPr lang="ru-RU" sz="4000" dirty="0" smtClean="0">
                <a:solidFill>
                  <a:srgbClr val="00B0F0"/>
                </a:solidFill>
              </a:rPr>
            </a:br>
            <a:r>
              <a:rPr lang="ru-RU" sz="4000" dirty="0" smtClean="0">
                <a:solidFill>
                  <a:srgbClr val="00B0F0"/>
                </a:solidFill>
              </a:rPr>
              <a:t>в кредитных ресурсах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7475"/>
            <a:ext cx="4619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9913" y="118844"/>
            <a:ext cx="1993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latin typeface="Tahoma" pitchFamily="34" charset="0"/>
              </a:rPr>
              <a:t>Администрация муниципального образования городского округа СЫКТЫВКАР</a:t>
            </a:r>
            <a:endParaRPr lang="ru-RU" altLang="ru-RU" sz="1000" b="1" dirty="0">
              <a:latin typeface="Arial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38931" y="1792586"/>
            <a:ext cx="11014115" cy="4734963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</a:rPr>
              <a:t>СМУП ПиТ «Восторг</a:t>
            </a:r>
            <a:r>
              <a:rPr lang="ru-RU" sz="3200" dirty="0" smtClean="0">
                <a:solidFill>
                  <a:schemeClr val="tx1"/>
                </a:solidFill>
              </a:rPr>
              <a:t>» </a:t>
            </a:r>
            <a:r>
              <a:rPr lang="ru-RU" sz="2400" dirty="0" smtClean="0">
                <a:solidFill>
                  <a:schemeClr val="tx1"/>
                </a:solidFill>
              </a:rPr>
              <a:t>             </a:t>
            </a:r>
            <a:r>
              <a:rPr lang="ru-RU" sz="3200" b="1" dirty="0" smtClean="0">
                <a:solidFill>
                  <a:schemeClr val="tx1"/>
                </a:solidFill>
              </a:rPr>
              <a:t>3-5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млн</a:t>
            </a:r>
            <a:r>
              <a:rPr lang="ru-RU" sz="2400" b="1" dirty="0" smtClean="0">
                <a:solidFill>
                  <a:schemeClr val="tx1"/>
                </a:solidFill>
              </a:rPr>
              <a:t>., </a:t>
            </a:r>
            <a:r>
              <a:rPr lang="ru-RU" sz="2400" dirty="0" smtClean="0">
                <a:solidFill>
                  <a:schemeClr val="tx1"/>
                </a:solidFill>
              </a:rPr>
              <a:t>лето </a:t>
            </a:r>
            <a:r>
              <a:rPr lang="ru-RU" sz="3200" b="1" dirty="0" smtClean="0">
                <a:solidFill>
                  <a:schemeClr val="tx1"/>
                </a:solidFill>
              </a:rPr>
              <a:t>6-7</a:t>
            </a:r>
            <a:r>
              <a:rPr lang="ru-RU" sz="2400" dirty="0" smtClean="0">
                <a:solidFill>
                  <a:schemeClr val="tx1"/>
                </a:solidFill>
              </a:rPr>
              <a:t> млн.руб./мес. </a:t>
            </a:r>
          </a:p>
          <a:p>
            <a:pPr marL="457200" indent="-457200" algn="l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</a:rPr>
              <a:t>МКП «Жилкомсервис</a:t>
            </a:r>
            <a:r>
              <a:rPr lang="ru-RU" sz="3200" dirty="0" smtClean="0">
                <a:solidFill>
                  <a:schemeClr val="tx1"/>
                </a:solidFill>
              </a:rPr>
              <a:t>»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        </a:t>
            </a:r>
            <a:r>
              <a:rPr lang="ru-RU" sz="3200" b="1" dirty="0" smtClean="0">
                <a:solidFill>
                  <a:schemeClr val="tx1"/>
                </a:solidFill>
              </a:rPr>
              <a:t>6 </a:t>
            </a:r>
            <a:r>
              <a:rPr lang="ru-RU" sz="2400" b="1" dirty="0">
                <a:solidFill>
                  <a:schemeClr val="tx1"/>
                </a:solidFill>
              </a:rPr>
              <a:t>млн. руб</a:t>
            </a:r>
            <a:r>
              <a:rPr lang="ru-RU" sz="2400" b="1" dirty="0" smtClean="0">
                <a:solidFill>
                  <a:schemeClr val="tx1"/>
                </a:solidFill>
              </a:rPr>
              <a:t>. </a:t>
            </a:r>
            <a:r>
              <a:rPr lang="ru-RU" sz="2400" dirty="0" smtClean="0">
                <a:solidFill>
                  <a:schemeClr val="tx1"/>
                </a:solidFill>
              </a:rPr>
              <a:t>/овердрафт</a:t>
            </a:r>
          </a:p>
          <a:p>
            <a:pPr marL="457200" indent="-457200" algn="l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</a:rPr>
              <a:t>МУП «Жилкомуслуги</a:t>
            </a:r>
            <a:r>
              <a:rPr lang="ru-RU" sz="3200" dirty="0" smtClean="0">
                <a:solidFill>
                  <a:schemeClr val="tx1"/>
                </a:solidFill>
              </a:rPr>
              <a:t>»          </a:t>
            </a:r>
            <a:r>
              <a:rPr lang="ru-RU" sz="3200" b="1" dirty="0" smtClean="0">
                <a:solidFill>
                  <a:schemeClr val="tx1"/>
                </a:solidFill>
              </a:rPr>
              <a:t>5 </a:t>
            </a:r>
            <a:r>
              <a:rPr lang="ru-RU" sz="2400" b="1" dirty="0">
                <a:solidFill>
                  <a:schemeClr val="tx1"/>
                </a:solidFill>
              </a:rPr>
              <a:t>млн. руб</a:t>
            </a:r>
            <a:r>
              <a:rPr lang="ru-RU" sz="2400" b="1" dirty="0" smtClean="0">
                <a:solidFill>
                  <a:schemeClr val="tx1"/>
                </a:solidFill>
              </a:rPr>
              <a:t>. </a:t>
            </a:r>
            <a:r>
              <a:rPr lang="ru-RU" sz="2400" dirty="0" smtClean="0">
                <a:solidFill>
                  <a:schemeClr val="tx1"/>
                </a:solidFill>
              </a:rPr>
              <a:t>/овердрафт</a:t>
            </a:r>
          </a:p>
          <a:p>
            <a:pPr marL="457200" indent="-457200" algn="l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</a:rPr>
              <a:t>ОАО «Обновление одежды</a:t>
            </a:r>
            <a:r>
              <a:rPr lang="ru-RU" sz="3200" dirty="0" smtClean="0">
                <a:solidFill>
                  <a:schemeClr val="tx1"/>
                </a:solidFill>
              </a:rPr>
              <a:t>»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0,5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млн. руб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</a:rPr>
              <a:t>ОАО «Дом книги</a:t>
            </a:r>
            <a:r>
              <a:rPr lang="ru-RU" sz="3200" dirty="0" smtClean="0">
                <a:solidFill>
                  <a:schemeClr val="tx1"/>
                </a:solidFill>
              </a:rPr>
              <a:t>»                </a:t>
            </a:r>
            <a:r>
              <a:rPr lang="ru-RU" sz="3200" b="1" dirty="0" smtClean="0">
                <a:solidFill>
                  <a:schemeClr val="tx1"/>
                </a:solidFill>
              </a:rPr>
              <a:t>4 </a:t>
            </a:r>
            <a:r>
              <a:rPr lang="ru-RU" sz="2400" b="1" dirty="0" smtClean="0">
                <a:solidFill>
                  <a:schemeClr val="tx1"/>
                </a:solidFill>
              </a:rPr>
              <a:t>млн. руб. </a:t>
            </a:r>
            <a:r>
              <a:rPr lang="ru-RU" sz="2400" dirty="0" smtClean="0">
                <a:solidFill>
                  <a:schemeClr val="tx1"/>
                </a:solidFill>
              </a:rPr>
              <a:t>/ кредитная линия</a:t>
            </a:r>
            <a:endParaRPr lang="ru-RU" sz="2400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4696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3679" y="117474"/>
            <a:ext cx="8384721" cy="1997075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B0F0"/>
                </a:solidFill>
              </a:rPr>
              <a:t>Инвестиционный проект «Комбинат социального питания»</a:t>
            </a:r>
            <a:br>
              <a:rPr lang="ru-RU" sz="4000" dirty="0" smtClean="0">
                <a:solidFill>
                  <a:srgbClr val="00B0F0"/>
                </a:solidFill>
              </a:rPr>
            </a:br>
            <a:r>
              <a:rPr lang="ru-RU" sz="2000" dirty="0" smtClean="0">
                <a:solidFill>
                  <a:srgbClr val="00B0F0"/>
                </a:solidFill>
              </a:rPr>
              <a:t>(данные предоставлены СМУП ПиТ «Восторг», </a:t>
            </a:r>
            <a:r>
              <a:rPr lang="ru-RU" sz="2000" dirty="0">
                <a:solidFill>
                  <a:srgbClr val="00B0F0"/>
                </a:solidFill>
              </a:rPr>
              <a:t>МО ГО «Сыктывкар</a:t>
            </a:r>
            <a:r>
              <a:rPr lang="ru-RU" sz="2000" dirty="0" smtClean="0">
                <a:solidFill>
                  <a:srgbClr val="00B0F0"/>
                </a:solidFill>
              </a:rPr>
              <a:t>»)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7475"/>
            <a:ext cx="4619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9913" y="118844"/>
            <a:ext cx="1993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latin typeface="Tahoma" pitchFamily="34" charset="0"/>
              </a:rPr>
              <a:t>Администрация муниципального образования городского округа СЫКТЫВКАР</a:t>
            </a:r>
            <a:endParaRPr lang="ru-RU" altLang="ru-RU" sz="1000" b="1" dirty="0">
              <a:latin typeface="Arial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796" y="2281473"/>
            <a:ext cx="9605727" cy="424607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Производственная мощность от 30 до 50 тонн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Срок окупаемости (в ценах 2014 года) 8 лет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Стоимость оборудования с монтажом 300 млн.руб.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Возможен постепенный ввод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Инвест расходы всего 800-900 млн.руб.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Создание и запуск – 2-2,5 года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Рынок сбыта по проекту – социальные учреждения от Сыктывкара до Княжпогоста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Новые рабочие места не менее 120 чел./2 смены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386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3679" y="117474"/>
            <a:ext cx="8165755" cy="1997075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B0F0"/>
                </a:solidFill>
              </a:rPr>
              <a:t>Инвестиционные площадки на территории МО ГО «Сыктывкар»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9913" y="3530850"/>
            <a:ext cx="9126348" cy="2889077"/>
          </a:xfrm>
        </p:spPr>
        <p:txBody>
          <a:bodyPr>
            <a:normAutofit/>
          </a:bodyPr>
          <a:lstStyle/>
          <a:p>
            <a:pPr algn="l" defTabSz="914400">
              <a:spcBef>
                <a:spcPts val="0"/>
              </a:spcBef>
              <a:buClrTx/>
              <a:buSzTx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www.</a:t>
            </a:r>
            <a:r>
              <a:rPr lang="ru-RU" sz="3200" dirty="0" smtClean="0">
                <a:solidFill>
                  <a:schemeClr val="tx1"/>
                </a:solidFill>
              </a:rPr>
              <a:t>сыктывкар.рф </a:t>
            </a:r>
            <a:r>
              <a:rPr lang="ru-RU" sz="3200" dirty="0">
                <a:solidFill>
                  <a:schemeClr val="tx1"/>
                </a:solidFill>
              </a:rPr>
              <a:t>/ </a:t>
            </a:r>
            <a:r>
              <a:rPr lang="ru-RU" sz="3200" u="sng" dirty="0">
                <a:solidFill>
                  <a:schemeClr val="tx1"/>
                </a:solidFill>
              </a:rPr>
              <a:t>Администрация</a:t>
            </a:r>
            <a:r>
              <a:rPr lang="ru-RU" sz="3200" dirty="0">
                <a:solidFill>
                  <a:schemeClr val="tx1"/>
                </a:solidFill>
              </a:rPr>
              <a:t> → </a:t>
            </a:r>
            <a:r>
              <a:rPr lang="ru-RU" sz="3200" u="sng" dirty="0">
                <a:solidFill>
                  <a:schemeClr val="tx1"/>
                </a:solidFill>
              </a:rPr>
              <a:t>Управление экономики и анализа</a:t>
            </a:r>
            <a:r>
              <a:rPr lang="ru-RU" sz="3200" dirty="0">
                <a:solidFill>
                  <a:schemeClr val="tx1"/>
                </a:solidFill>
              </a:rPr>
              <a:t> → </a:t>
            </a:r>
            <a:r>
              <a:rPr lang="ru-RU" sz="3200" u="sng" dirty="0">
                <a:solidFill>
                  <a:schemeClr val="tx1"/>
                </a:solidFill>
              </a:rPr>
              <a:t>Инвестиции</a:t>
            </a:r>
            <a:r>
              <a:rPr lang="ru-RU" sz="3200" dirty="0">
                <a:solidFill>
                  <a:schemeClr val="tx1"/>
                </a:solidFill>
              </a:rPr>
              <a:t> → </a:t>
            </a:r>
            <a:r>
              <a:rPr lang="ru-RU" sz="3200" u="sng" dirty="0">
                <a:solidFill>
                  <a:schemeClr val="tx1"/>
                </a:solidFill>
              </a:rPr>
              <a:t>Инвестиционная карта </a:t>
            </a:r>
            <a:r>
              <a:rPr lang="ru-RU" sz="3200" dirty="0">
                <a:solidFill>
                  <a:schemeClr val="tx1"/>
                </a:solidFill>
              </a:rPr>
              <a:t>→ </a:t>
            </a:r>
            <a:r>
              <a:rPr lang="ru-RU" sz="3200" u="sng" dirty="0">
                <a:solidFill>
                  <a:schemeClr val="tx1"/>
                </a:solidFill>
              </a:rPr>
              <a:t>Инвестиционные </a:t>
            </a:r>
            <a:r>
              <a:rPr lang="ru-RU" sz="3200" u="sng" dirty="0" smtClean="0">
                <a:solidFill>
                  <a:schemeClr val="tx1"/>
                </a:solidFill>
              </a:rPr>
              <a:t>площадки</a:t>
            </a:r>
            <a:endParaRPr lang="ru-RU" sz="3200" dirty="0">
              <a:solidFill>
                <a:schemeClr val="tx1"/>
              </a:solidFill>
            </a:endParaRPr>
          </a:p>
          <a:p>
            <a:endParaRPr lang="ru-RU" sz="3200" dirty="0"/>
          </a:p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7475"/>
            <a:ext cx="4619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9913" y="118844"/>
            <a:ext cx="1993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latin typeface="Tahoma" pitchFamily="34" charset="0"/>
              </a:rPr>
              <a:t>Администрация муниципального образования городского округа СЫКТЫВКАР</a:t>
            </a:r>
            <a:endParaRPr lang="ru-RU" altLang="ru-RU" sz="1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8776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8245" y="85495"/>
            <a:ext cx="4826709" cy="1928609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0070C0"/>
                </a:solidFill>
              </a:rPr>
              <a:t>Земельный участок г. Сыктывкара, ул. Вторая Промышленная, </a:t>
            </a:r>
            <a:r>
              <a:rPr lang="ru-RU" sz="3200" dirty="0" smtClean="0">
                <a:solidFill>
                  <a:srgbClr val="0070C0"/>
                </a:solidFill>
              </a:rPr>
              <a:t>74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7475"/>
            <a:ext cx="4619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9913" y="118844"/>
            <a:ext cx="1993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latin typeface="Tahoma" pitchFamily="34" charset="0"/>
              </a:rPr>
              <a:t>Администрация муниципального образования городского округа СЫКТЫВКАР</a:t>
            </a:r>
            <a:endParaRPr lang="ru-RU" altLang="ru-RU" sz="1000" b="1" dirty="0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6413" y="644802"/>
            <a:ext cx="4327072" cy="609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07949" y="2231599"/>
            <a:ext cx="7026181" cy="44161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Государственная собственность не разграничена, обременения отсутствуют</a:t>
            </a:r>
            <a:endParaRPr lang="ru-RU" sz="2400" dirty="0">
              <a:solidFill>
                <a:schemeClr val="tx1"/>
              </a:solidFill>
            </a:endParaRPr>
          </a:p>
          <a:p>
            <a:pPr marL="285750" indent="-285750"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Газ, водоснабжение, канализация, электроэнергия, отопление – возможность подключения </a:t>
            </a:r>
            <a:r>
              <a:rPr lang="ru-RU" sz="2400" dirty="0" smtClean="0">
                <a:solidFill>
                  <a:schemeClr val="tx1"/>
                </a:solidFill>
              </a:rPr>
              <a:t>имеется</a:t>
            </a:r>
          </a:p>
          <a:p>
            <a:pPr marL="285750" indent="-285750"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Площадь земельного участка - 21218 кв.м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Предлагаемое использование земельного участка  - стоянка внешнего </a:t>
            </a:r>
            <a:r>
              <a:rPr lang="ru-RU" sz="2400" dirty="0" smtClean="0">
                <a:solidFill>
                  <a:schemeClr val="tx1"/>
                </a:solidFill>
              </a:rPr>
              <a:t>транспорта</a:t>
            </a:r>
          </a:p>
          <a:p>
            <a:pPr marL="285750" indent="-285750"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Удаленность от автомагистрали ≈ 1,75 км</a:t>
            </a:r>
          </a:p>
          <a:p>
            <a:pPr marL="285750" indent="-285750"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Удаленность от железнодорожной станции ≈ 9,2 км</a:t>
            </a:r>
          </a:p>
          <a:p>
            <a:pPr marL="285750" indent="-285750"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Близлежащие производственные объекты - Производственный комплекс фабрики валяной обуви (0,16 км</a:t>
            </a:r>
            <a:r>
              <a:rPr lang="ru-RU" sz="2400" dirty="0" smtClean="0">
                <a:solidFill>
                  <a:schemeClr val="tx1"/>
                </a:solidFill>
              </a:rPr>
              <a:t>)</a:t>
            </a:r>
            <a:endParaRPr lang="ru-RU" sz="2400" dirty="0">
              <a:solidFill>
                <a:schemeClr val="tx1"/>
              </a:solidFill>
            </a:endParaRPr>
          </a:p>
          <a:p>
            <a:pPr marL="285750" indent="-285750"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tx1"/>
              </a:solidFill>
            </a:endParaRPr>
          </a:p>
          <a:p>
            <a:pPr marL="285750" indent="-285750"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387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3605" y="118844"/>
            <a:ext cx="6744831" cy="1813509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0070C0"/>
                </a:solidFill>
              </a:rPr>
              <a:t>Земельный участок г. Сыктывкара, между ул. Лесопарковой и ж/д </a:t>
            </a:r>
            <a:r>
              <a:rPr lang="ru-RU" sz="3200" dirty="0" smtClean="0">
                <a:solidFill>
                  <a:srgbClr val="0070C0"/>
                </a:solidFill>
              </a:rPr>
              <a:t>веткой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8764" y="2272420"/>
            <a:ext cx="7150864" cy="4416171"/>
          </a:xfrm>
        </p:spPr>
        <p:txBody>
          <a:bodyPr>
            <a:normAutofit fontScale="92500" lnSpcReduction="20000"/>
          </a:bodyPr>
          <a:lstStyle/>
          <a:p>
            <a:pPr marL="285750" indent="-285750"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Государственная </a:t>
            </a:r>
            <a:r>
              <a:rPr lang="ru-RU" sz="2400" dirty="0">
                <a:solidFill>
                  <a:schemeClr val="tx1"/>
                </a:solidFill>
              </a:rPr>
              <a:t>собственность не </a:t>
            </a:r>
            <a:r>
              <a:rPr lang="ru-RU" sz="2400" dirty="0" smtClean="0">
                <a:solidFill>
                  <a:schemeClr val="tx1"/>
                </a:solidFill>
              </a:rPr>
              <a:t>разграничена, обременения отсутствуют</a:t>
            </a:r>
          </a:p>
          <a:p>
            <a:pPr marL="285750" indent="-285750"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Газ, водоснабжение, канализация, электроэнергия, отопление – возможность подключения имеется</a:t>
            </a:r>
          </a:p>
          <a:p>
            <a:pPr marL="285750" indent="-285750"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Площадь земельного участка - 2430 кв.м. </a:t>
            </a:r>
          </a:p>
          <a:p>
            <a:pPr marL="285750" indent="-285750"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Требуется отсыпка территории</a:t>
            </a:r>
          </a:p>
          <a:p>
            <a:pPr marL="285750" indent="-285750"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Удаленность от автомагистрали - км ≈ 0,68</a:t>
            </a:r>
          </a:p>
          <a:p>
            <a:pPr marL="285750" indent="-285750"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 Удаленность от железнодорожной станции - км ≈ 2,8 </a:t>
            </a:r>
          </a:p>
          <a:p>
            <a:pPr marL="285750" indent="-285750"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Близлежащие производственные объекты - Завод железобетонных изделий (3,3км</a:t>
            </a:r>
            <a:r>
              <a:rPr lang="ru-RU" sz="2400" dirty="0" smtClean="0">
                <a:solidFill>
                  <a:schemeClr val="tx1"/>
                </a:solidFill>
              </a:rPr>
              <a:t>)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7475"/>
            <a:ext cx="4619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9913" y="118844"/>
            <a:ext cx="1993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latin typeface="Tahoma" pitchFamily="34" charset="0"/>
              </a:rPr>
              <a:t>Администрация муниципального образования городского округа СЫКТЫВКАР</a:t>
            </a:r>
            <a:endParaRPr lang="ru-RU" altLang="ru-RU" sz="1000" b="1" dirty="0"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178" y="898071"/>
            <a:ext cx="4616189" cy="579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519481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345</TotalTime>
  <Words>325</Words>
  <Application>Microsoft Office PowerPoint</Application>
  <PresentationFormat>Произвольный</PresentationFormat>
  <Paragraphs>178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Грань</vt:lpstr>
      <vt:lpstr>Инвестиционные проекты,  финансируемые за счет бюджетных средств  (бюджет МО ГО «Сыктывкар» 2016-2018)</vt:lpstr>
      <vt:lpstr>Потребности муниципальных организаций  в кредитных ресурсах</vt:lpstr>
      <vt:lpstr>Инвестиционный проект «Комбинат социального питания» (данные предоставлены СМУП ПиТ «Восторг», МО ГО «Сыктывкар»)</vt:lpstr>
      <vt:lpstr>Инвестиционные площадки на территории МО ГО «Сыктывкар»</vt:lpstr>
      <vt:lpstr>Земельный участок г. Сыктывкара, ул. Вторая Промышленная, 74</vt:lpstr>
      <vt:lpstr>Земельный участок г. Сыктывкара, между ул. Лесопарковой и ж/д веткой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на лучшее содержание, благоустройство и озеленение городских территорий*</dc:title>
  <dc:creator>Малахова Евгения Олеговна</dc:creator>
  <cp:lastModifiedBy>Parshukova-OI</cp:lastModifiedBy>
  <cp:revision>26</cp:revision>
  <dcterms:created xsi:type="dcterms:W3CDTF">2015-10-01T09:25:42Z</dcterms:created>
  <dcterms:modified xsi:type="dcterms:W3CDTF">2016-01-22T08:37:51Z</dcterms:modified>
</cp:coreProperties>
</file>